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351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55" r:id="rId19"/>
    <p:sldId id="346" r:id="rId20"/>
    <p:sldId id="358" r:id="rId21"/>
    <p:sldId id="347" r:id="rId22"/>
    <p:sldId id="348" r:id="rId23"/>
    <p:sldId id="349" r:id="rId24"/>
    <p:sldId id="350" r:id="rId25"/>
    <p:sldId id="359" r:id="rId26"/>
    <p:sldId id="353" r:id="rId27"/>
    <p:sldId id="354" r:id="rId28"/>
    <p:sldId id="356" r:id="rId29"/>
    <p:sldId id="357" r:id="rId30"/>
    <p:sldId id="361" r:id="rId31"/>
    <p:sldId id="360" r:id="rId32"/>
    <p:sldId id="362" r:id="rId33"/>
    <p:sldId id="261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250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723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093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911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934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130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429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599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045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138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432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121E8-4FEB-4EE6-B342-5A4A634BF2F0}" type="datetimeFigureOut">
              <a:rPr lang="pt-BR" smtClean="0"/>
              <a:pPr/>
              <a:t>03/05/2017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247B9-576C-4139-9BE2-698281880D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4898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g1.globo.com/tudo-sobre/minas-gerais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1.globo.com/minas-gerais/desastre-ambiental-em-mariana/noticia/2016/03/acordo-para-recuperar-rio-doce-e-assinado-no-planalto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g1.globo.com/minas-gerais/desastre-ambiental-em-mariana/noticia/2016/03/acordo-para-recuperar-rio-doce-e-assinado-no-planalto.html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1.globo.com/tudo-sobre/bhp-billiton/" TargetMode="External"/><Relationship Id="rId2" Type="http://schemas.openxmlformats.org/officeDocument/2006/relationships/hyperlink" Target="http://g1.globo.com/tudo-sobre/val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1.globo.com/mg/minas-gerais/cidade/rio-doce.html" TargetMode="External"/><Relationship Id="rId5" Type="http://schemas.openxmlformats.org/officeDocument/2006/relationships/hyperlink" Target="http://g1.globo.com/es/espirito-santo/cidade/colatina.html" TargetMode="External"/><Relationship Id="rId4" Type="http://schemas.openxmlformats.org/officeDocument/2006/relationships/hyperlink" Target="http://g1.globo.com/tudo-sobre/espirito-sant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0066" y="1295400"/>
            <a:ext cx="889846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>
              <a:latin typeface="Garamond" pitchFamily="18" charset="0"/>
            </a:endParaRPr>
          </a:p>
          <a:p>
            <a:endParaRPr lang="es-ES" sz="5400" b="1" dirty="0" smtClean="0">
              <a:latin typeface="Garamond" pitchFamily="18" charset="0"/>
            </a:endParaRPr>
          </a:p>
          <a:p>
            <a:endParaRPr lang="es-ES" sz="5400" b="1" dirty="0" smtClean="0">
              <a:latin typeface="Garamond" pitchFamily="18" charset="0"/>
            </a:endParaRPr>
          </a:p>
          <a:p>
            <a:r>
              <a:rPr lang="es-ES" sz="5400" b="1" dirty="0" smtClean="0">
                <a:latin typeface="Garamond" pitchFamily="18" charset="0"/>
              </a:rPr>
              <a:t>MARIANA, 18 meses </a:t>
            </a:r>
            <a:r>
              <a:rPr lang="es-ES" sz="5400" b="1" dirty="0" err="1" smtClean="0">
                <a:latin typeface="Garamond" pitchFamily="18" charset="0"/>
              </a:rPr>
              <a:t>depois</a:t>
            </a:r>
            <a:endParaRPr lang="es-ES" sz="5400" dirty="0" smtClean="0">
              <a:latin typeface="Garamond" pitchFamily="18" charset="0"/>
            </a:endParaRPr>
          </a:p>
          <a:p>
            <a:pPr algn="ctr"/>
            <a:endParaRPr lang="es-ES" sz="2000" dirty="0" smtClean="0">
              <a:latin typeface="Garamond" pitchFamily="18" charset="0"/>
            </a:endParaRPr>
          </a:p>
          <a:p>
            <a:pPr algn="ctr"/>
            <a:endParaRPr lang="es-ES" sz="2000" dirty="0" smtClean="0">
              <a:latin typeface="Garamond" pitchFamily="18" charset="0"/>
            </a:endParaRPr>
          </a:p>
          <a:p>
            <a:pPr algn="r"/>
            <a:r>
              <a:rPr lang="pt-BR" sz="3600" dirty="0" err="1" smtClean="0">
                <a:latin typeface="Garamond" pitchFamily="18" charset="0"/>
              </a:rPr>
              <a:t>Pery</a:t>
            </a:r>
            <a:r>
              <a:rPr lang="pt-BR" sz="3600" dirty="0" smtClean="0">
                <a:latin typeface="Garamond" pitchFamily="18" charset="0"/>
              </a:rPr>
              <a:t> Saraiva Neto / Brasil</a:t>
            </a:r>
          </a:p>
          <a:p>
            <a:pPr algn="ctr"/>
            <a:endParaRPr lang="pt-BR" sz="2000" dirty="0" smtClean="0">
              <a:latin typeface="Garamond" pitchFamily="18" charset="0"/>
            </a:endParaRPr>
          </a:p>
          <a:p>
            <a:pPr algn="ctr"/>
            <a:endParaRPr lang="pt-BR" sz="2000" dirty="0" smtClean="0">
              <a:latin typeface="Garamond" pitchFamily="18" charset="0"/>
            </a:endParaRPr>
          </a:p>
        </p:txBody>
      </p:sp>
      <p:pic>
        <p:nvPicPr>
          <p:cNvPr id="1029" name="Picture 5" descr="CILA - Comité Ibero-Latinoamericano de AIDA"/>
          <p:cNvPicPr>
            <a:picLocks noChangeAspect="1" noChangeArrowheads="1"/>
          </p:cNvPicPr>
          <p:nvPr/>
        </p:nvPicPr>
        <p:blipFill>
          <a:blip r:embed="rId2" cstate="print">
            <a:lum bright="100000" contrast="-3000"/>
          </a:blip>
          <a:stretch>
            <a:fillRect/>
          </a:stretch>
        </p:blipFill>
        <p:spPr bwMode="auto">
          <a:xfrm>
            <a:off x="1" y="0"/>
            <a:ext cx="4351866" cy="110913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4402667" y="0"/>
            <a:ext cx="4741333" cy="106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Garamond" pitchFamily="18" charset="0"/>
              </a:rPr>
              <a:t>XIV CONGRESO DEL COMITÉ IBEROLATINOAMERICANO DE AIDA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Garamond" pitchFamily="18" charset="0"/>
              </a:rPr>
              <a:t>Santa Cruz/Bolivia - Mayo de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6306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5842" name="Picture 2" descr="C:\Users\PERY\Desktop\fotos mariana\7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1" y="640080"/>
            <a:ext cx="9103119" cy="4741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9938" name="Picture 2" descr="C:\Users\PERY\Desktop\fotos mariana\11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6866" name="Picture 2" descr="C:\Users\PERY\Desktop\fotos mariana\8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4" y="692330"/>
            <a:ext cx="9056915" cy="5434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7890" name="Picture 2" descr="C:\Users\PERY\Desktop\fotos mariana\9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891"/>
            <a:ext cx="9078043" cy="4728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62" name="Picture 2" descr="C:\Users\PERY\Desktop\fotos mariana\12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6571" y="5336343"/>
            <a:ext cx="7236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Rio Doce tomado pela lama em Colatina, no Espírito Santo –</a:t>
            </a:r>
            <a:endParaRPr lang="pt-BR" dirty="0"/>
          </a:p>
        </p:txBody>
      </p:sp>
      <p:pic>
        <p:nvPicPr>
          <p:cNvPr id="41986" name="Picture 2" descr="C:\Users\PERY\Desktop\fotos mariana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082" cy="5133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9868" t="9007" r="60" b="10846"/>
          <a:stretch>
            <a:fillRect/>
          </a:stretch>
        </p:blipFill>
        <p:spPr bwMode="auto">
          <a:xfrm>
            <a:off x="0" y="174812"/>
            <a:ext cx="9117106" cy="58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8914" name="Picture 2" descr="C:\Users\PERY\Desktop\fotos mariana\10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1" y="0"/>
            <a:ext cx="913819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109" y="180109"/>
            <a:ext cx="8756073" cy="6442364"/>
          </a:xfrm>
        </p:spPr>
        <p:txBody>
          <a:bodyPr>
            <a:noAutofit/>
          </a:bodyPr>
          <a:lstStyle/>
          <a:p>
            <a:pPr marL="0" indent="1524000" algn="just">
              <a:buNone/>
            </a:pPr>
            <a:r>
              <a:rPr lang="pt-BR" sz="3200" dirty="0" smtClean="0">
                <a:latin typeface="Garamond" pitchFamily="18" charset="0"/>
              </a:rPr>
              <a:t>A lama de rejeitos devastou o Distrito de Bento Rodrigues, situado a cerca de 5 km abaixo da barragem, foi carreada até o Rio </a:t>
            </a:r>
            <a:r>
              <a:rPr lang="pt-BR" sz="3200" dirty="0" err="1" smtClean="0">
                <a:latin typeface="Garamond" pitchFamily="18" charset="0"/>
              </a:rPr>
              <a:t>Gualaxo</a:t>
            </a:r>
            <a:r>
              <a:rPr lang="pt-BR" sz="3200" dirty="0" smtClean="0">
                <a:latin typeface="Garamond" pitchFamily="18" charset="0"/>
              </a:rPr>
              <a:t> do Norte, a 55 km, desaguando no Rio do Carmo, atingindo em seguida o Rio Doce, afetando também o  litoral do estado do Espírito Santo. No distrito de regência, situado no município de Linhares, localizado no Estado do Espírito Santo, os danos às </a:t>
            </a:r>
            <a:r>
              <a:rPr lang="pt-BR" sz="3200" b="1" dirty="0" smtClean="0">
                <a:latin typeface="Garamond" pitchFamily="18" charset="0"/>
              </a:rPr>
              <a:t>Áreas de Preservação Permanente (APP) </a:t>
            </a:r>
            <a:r>
              <a:rPr lang="pt-BR" sz="3200" dirty="0" smtClean="0">
                <a:latin typeface="Garamond" pitchFamily="18" charset="0"/>
              </a:rPr>
              <a:t>nas margens destes cursos d’água são incalculáveis, além dos prejuízos sociais econômicos a diversos proprietários rurais, povos indígenas e à população dos municípios mineiros e capixabas afetados pelo comprometimento da qualidade das águas e deposição de rejeitos.</a:t>
            </a:r>
            <a:endParaRPr lang="pt-BR" sz="32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2070" y="979714"/>
            <a:ext cx="86345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u="sng" dirty="0" smtClean="0">
              <a:latin typeface="Garamond" pitchFamily="18" charset="0"/>
            </a:endParaRPr>
          </a:p>
          <a:p>
            <a:pPr algn="ctr"/>
            <a:r>
              <a:rPr lang="pt-BR" sz="3200" b="1" u="sng" dirty="0" smtClean="0">
                <a:solidFill>
                  <a:srgbClr val="0070C0"/>
                </a:solidFill>
                <a:latin typeface="Garamond" pitchFamily="18" charset="0"/>
              </a:rPr>
              <a:t>DIMENSÕES DO DANO AMBIENTAL</a:t>
            </a:r>
          </a:p>
          <a:p>
            <a:pPr algn="ctr"/>
            <a:endParaRPr lang="pt-BR" sz="3200" b="1" dirty="0" smtClean="0">
              <a:latin typeface="Garamond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3200" b="1" dirty="0" smtClean="0">
                <a:latin typeface="Garamond" pitchFamily="18" charset="0"/>
              </a:rPr>
              <a:t>DANOS INDIVIDUAIS REFLEXOS</a:t>
            </a:r>
          </a:p>
          <a:p>
            <a:pPr algn="ctr">
              <a:buFont typeface="Wingdings" pitchFamily="2" charset="2"/>
              <a:buChar char="ü"/>
            </a:pPr>
            <a:endParaRPr lang="pt-BR" sz="3200" b="1" dirty="0" smtClean="0">
              <a:latin typeface="Garamond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3200" b="1" dirty="0" smtClean="0">
                <a:latin typeface="Garamond" pitchFamily="18" charset="0"/>
              </a:rPr>
              <a:t>DANOS ECOLÓGICOS </a:t>
            </a:r>
            <a:r>
              <a:rPr lang="pt-BR" sz="3200" dirty="0" smtClean="0">
                <a:latin typeface="Garamond" pitchFamily="18" charset="0"/>
              </a:rPr>
              <a:t>(SS) – aos recursos naturais</a:t>
            </a:r>
          </a:p>
          <a:p>
            <a:pPr algn="ctr">
              <a:buFont typeface="Wingdings" pitchFamily="2" charset="2"/>
              <a:buChar char="ü"/>
            </a:pPr>
            <a:endParaRPr lang="pt-BR" sz="3200" dirty="0" smtClean="0">
              <a:latin typeface="Garamond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sz="3200" b="1" dirty="0" smtClean="0">
                <a:latin typeface="Garamond" pitchFamily="18" charset="0"/>
              </a:rPr>
              <a:t>DANOS DIFUSOS </a:t>
            </a:r>
            <a:r>
              <a:rPr lang="pt-BR" sz="3200" dirty="0" smtClean="0">
                <a:latin typeface="Garamond" pitchFamily="18" charset="0"/>
              </a:rPr>
              <a:t>(perda da qualidade ambiental: impacto à sociedade e à economia)</a:t>
            </a:r>
          </a:p>
        </p:txBody>
      </p:sp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2070" y="1802675"/>
            <a:ext cx="86345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>
                <a:latin typeface="Garamond" pitchFamily="18" charset="0"/>
              </a:rPr>
              <a:t>05.11.2015</a:t>
            </a:r>
          </a:p>
          <a:p>
            <a:pPr algn="ctr"/>
            <a:endParaRPr lang="pt-BR" sz="4400" b="1" u="sng" dirty="0" smtClean="0">
              <a:latin typeface="Garamond" pitchFamily="18" charset="0"/>
            </a:endParaRPr>
          </a:p>
          <a:p>
            <a:pPr algn="ctr"/>
            <a:r>
              <a:rPr lang="pt-BR" sz="3200" b="1" dirty="0" smtClean="0"/>
              <a:t>Barragem de Fundão rompe</a:t>
            </a:r>
          </a:p>
          <a:p>
            <a:pPr algn="ctr"/>
            <a:endParaRPr lang="pt-BR" sz="3200" b="1" dirty="0" smtClean="0"/>
          </a:p>
          <a:p>
            <a:pPr algn="ctr"/>
            <a:r>
              <a:rPr lang="pt-BR" sz="3200" b="1" dirty="0" smtClean="0"/>
              <a:t>35 milhões de m³ de lama de rejeitos de minério</a:t>
            </a:r>
          </a:p>
          <a:p>
            <a:pPr algn="ctr"/>
            <a:endParaRPr lang="pt-BR" sz="3200" b="1" dirty="0" smtClean="0"/>
          </a:p>
          <a:p>
            <a:pPr algn="ctr"/>
            <a:r>
              <a:rPr lang="pt-BR" sz="3200" b="1" dirty="0" smtClean="0"/>
              <a:t>Enxurrada de lama destrói Bento Rodrigues, distrito do Município de Mariana</a:t>
            </a:r>
          </a:p>
          <a:p>
            <a:pPr algn="ctr"/>
            <a:endParaRPr lang="pt-BR" sz="3200" b="1" dirty="0" smtClean="0"/>
          </a:p>
          <a:p>
            <a:pPr algn="ctr"/>
            <a:endParaRPr lang="pt-BR" sz="3200" b="1" dirty="0" smtClean="0"/>
          </a:p>
          <a:p>
            <a:pPr algn="ctr"/>
            <a:endParaRPr lang="pt-BR" sz="3200" b="1" u="sng" dirty="0" smtClean="0">
              <a:latin typeface="Garamond" pitchFamily="18" charset="0"/>
            </a:endParaRPr>
          </a:p>
          <a:p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2070" y="1528355"/>
            <a:ext cx="863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Garamond" pitchFamily="18" charset="0"/>
              </a:rPr>
              <a:t>CONFLITO DE NOTÍCIAS</a:t>
            </a:r>
            <a:endParaRPr lang="pt-BR" sz="3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2070" y="1528355"/>
            <a:ext cx="86345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Garamond" pitchFamily="18" charset="0"/>
              </a:rPr>
              <a:t>(G1) </a:t>
            </a:r>
            <a:r>
              <a:rPr lang="pt-BR" sz="3200" b="1" dirty="0" smtClean="0"/>
              <a:t>Acordo que prevê fundo de R$ 20 bi para recuperar Rio Doce é assinado</a:t>
            </a:r>
          </a:p>
          <a:p>
            <a:pPr algn="just"/>
            <a:r>
              <a:rPr lang="pt-BR" sz="3200" dirty="0" smtClean="0"/>
              <a:t>Representantes dos poderes públicos federal e dos estados de </a:t>
            </a:r>
            <a:r>
              <a:rPr lang="pt-BR" sz="3200" dirty="0" smtClean="0">
                <a:hlinkClick r:id="rId2"/>
              </a:rPr>
              <a:t>Minas Gerais</a:t>
            </a:r>
            <a:r>
              <a:rPr lang="pt-BR" sz="3200" dirty="0" smtClean="0"/>
              <a:t> e do Espírito Santo assinaram acordo nesta quarta-feira (2) com a mineradora Samarco com o objetivo de criar um fundo de R$ 20 bilhões para recuperar a Bacia do Rio Doce em 15 anos. A previsão é que, só entre 2016 e 2018, a mineradora aplique no fundo R$ 4,4 bilhões.</a:t>
            </a:r>
            <a:endParaRPr lang="pt-BR" sz="3200" b="1" dirty="0" smtClean="0"/>
          </a:p>
          <a:p>
            <a:pPr algn="ctr"/>
            <a:endParaRPr lang="pt-BR" sz="3200" b="1" u="sng" dirty="0" smtClean="0">
              <a:latin typeface="Garamond" pitchFamily="18" charset="0"/>
            </a:endParaRPr>
          </a:p>
          <a:p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2070" y="1567543"/>
            <a:ext cx="89219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Garamond" pitchFamily="18" charset="0"/>
              </a:rPr>
              <a:t>(G1) </a:t>
            </a:r>
            <a:r>
              <a:rPr lang="pt-BR" sz="2400" b="1" dirty="0" smtClean="0"/>
              <a:t>Comissão aprova moção de repúdio ao acordo entre governo e Samarco</a:t>
            </a:r>
          </a:p>
          <a:p>
            <a:r>
              <a:rPr lang="pt-BR" sz="2400" dirty="0" smtClean="0"/>
              <a:t>A comissão externa sobre o Rompimento de Barragem na Região de Mariana (MG), da Câmara do Deputados,  aprovou por unanimidade, nesta quinta-feira (3), requerimento de moção de repúdio referente </a:t>
            </a:r>
            <a:r>
              <a:rPr lang="pt-BR" sz="2400" dirty="0" smtClean="0">
                <a:hlinkClick r:id="rId2"/>
              </a:rPr>
              <a:t>ao acordo assinado</a:t>
            </a:r>
            <a:r>
              <a:rPr lang="pt-BR" sz="2400" dirty="0" smtClean="0"/>
              <a:t> nesta quarta entre os governos federal e estadual com a mineradora Samarco. </a:t>
            </a:r>
          </a:p>
          <a:p>
            <a:r>
              <a:rPr lang="pt-BR" sz="2400" dirty="0" smtClean="0"/>
              <a:t>Para o coordenador da comissão, deputado Sarney Filho (PV-MA), o acordo não atende diretamente o interesse dos atingidos pela tragédia. “O acordo foi feito sem ouvir principais interessados e atingidos. Segundo o Ministério Público, um acordo dessa natureza pode gerar uma defesa falsa do descumprimento da obrigação legal que a empresa tem de reparar o dano”, disse Sarney Filho.</a:t>
            </a:r>
          </a:p>
        </p:txBody>
      </p:sp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2070" y="1567543"/>
            <a:ext cx="89219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Garamond" pitchFamily="18" charset="0"/>
              </a:rPr>
              <a:t>(G1) </a:t>
            </a:r>
            <a:r>
              <a:rPr lang="pt-BR" sz="2400" b="1" dirty="0" smtClean="0"/>
              <a:t>MPF quer impugnar acordo firmado entre poder público e Samarco. Órgão diz que texto 'prioriza a proteção do patrimônio das empresas'. Trato cria fundo de R$ 20 bilhões para recuperar a Rio Doce em 15 anos.</a:t>
            </a:r>
          </a:p>
          <a:p>
            <a:endParaRPr lang="pt-BR" sz="2400" b="1" dirty="0" smtClean="0"/>
          </a:p>
          <a:p>
            <a:r>
              <a:rPr lang="pt-BR" sz="2400" dirty="0" smtClean="0"/>
              <a:t>O Ministério Público Federal em Minas Gerais (MPF) questiona </a:t>
            </a:r>
            <a:r>
              <a:rPr lang="pt-BR" sz="2400" dirty="0" smtClean="0">
                <a:hlinkClick r:id="rId2"/>
              </a:rPr>
              <a:t>o acordo firmado nesta quarta-feira (2) entre representantes dos poderes públicos federal, de Minas Gerais e do Espírito Santo com a mineradora Samarco</a:t>
            </a:r>
            <a:r>
              <a:rPr lang="pt-BR" sz="2400" dirty="0" smtClean="0"/>
              <a:t>. O órgão pretende impugnar o texto por considerar insuficiente o valor a ser pago pela empresa.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2070" y="1567543"/>
            <a:ext cx="86345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 smtClean="0">
                <a:latin typeface="Garamond" pitchFamily="18" charset="0"/>
              </a:rPr>
              <a:t>RELATÓRIO SOBRE CONTAMINAÇÃO DA ÁGUA EM MARIANA CONTRADIZ VERSÃO OFICIAL</a:t>
            </a:r>
          </a:p>
          <a:p>
            <a:pPr algn="just"/>
            <a:r>
              <a:rPr lang="pt-BR" sz="3000" dirty="0" smtClean="0">
                <a:latin typeface="Garamond" pitchFamily="18" charset="0"/>
              </a:rPr>
              <a:t>Enquanto análises de água e sedimentos do Serviço Geológico do Brasil dizem que os níveis de metais pesados estão dentro dos limites aceitáveis, uma pesquisa independente mostra índices de contaminação por arsênio, manganês e chumbo muito acima do permitido </a:t>
            </a:r>
          </a:p>
          <a:p>
            <a:pPr algn="just"/>
            <a:r>
              <a:rPr lang="pt-BR" sz="3000" dirty="0" smtClean="0">
                <a:latin typeface="Garamond" pitchFamily="18" charset="0"/>
              </a:rPr>
              <a:t>http://brasileiros.com.br/2015/12/relatorio-sobre-contaminacao-da-agua-em-mariana-contradiz-versao-oficial/</a:t>
            </a:r>
            <a:endParaRPr lang="pt-BR" sz="3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AÇÕES INDIVIDUAIS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22070" y="1632857"/>
            <a:ext cx="8634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(G1) </a:t>
            </a:r>
            <a:r>
              <a:rPr lang="pt-BR" sz="3200" b="1" dirty="0" smtClean="0"/>
              <a:t>Justiça começa a analisar ações contra a Samarco em Colatina, ES</a:t>
            </a:r>
          </a:p>
          <a:p>
            <a:r>
              <a:rPr lang="pt-BR" sz="2600" dirty="0" smtClean="0"/>
              <a:t>A Justiça começou a analisar ações de moradores contra a Samarco, cujos donos são a </a:t>
            </a:r>
            <a:r>
              <a:rPr lang="pt-BR" sz="2600" dirty="0" smtClean="0">
                <a:hlinkClick r:id="rId2"/>
              </a:rPr>
              <a:t>Vale</a:t>
            </a:r>
            <a:r>
              <a:rPr lang="pt-BR" sz="2600" dirty="0" smtClean="0"/>
              <a:t> e anglo-australiana </a:t>
            </a:r>
            <a:r>
              <a:rPr lang="pt-BR" sz="2600" dirty="0" smtClean="0">
                <a:hlinkClick r:id="rId3"/>
              </a:rPr>
              <a:t>BHP </a:t>
            </a:r>
            <a:r>
              <a:rPr lang="pt-BR" sz="2600" dirty="0" err="1" smtClean="0">
                <a:hlinkClick r:id="rId3"/>
              </a:rPr>
              <a:t>Billiton</a:t>
            </a:r>
            <a:r>
              <a:rPr lang="pt-BR" sz="2600" dirty="0" smtClean="0"/>
              <a:t>, no município de Colatina, na região Noroeste do </a:t>
            </a:r>
            <a:r>
              <a:rPr lang="pt-BR" sz="2600" dirty="0" smtClean="0">
                <a:hlinkClick r:id="rId4"/>
              </a:rPr>
              <a:t>Espírito Santo</a:t>
            </a:r>
            <a:r>
              <a:rPr lang="pt-BR" sz="2600" dirty="0" smtClean="0"/>
              <a:t>. No total, 5,5 mil ações foram protocoladas.</a:t>
            </a:r>
          </a:p>
          <a:p>
            <a:r>
              <a:rPr lang="pt-BR" sz="2600" dirty="0" smtClean="0"/>
              <a:t>O diretor do Fórum de </a:t>
            </a:r>
            <a:r>
              <a:rPr lang="pt-BR" sz="2600" dirty="0" smtClean="0">
                <a:hlinkClick r:id="rId5"/>
              </a:rPr>
              <a:t>Colatina</a:t>
            </a:r>
            <a:r>
              <a:rPr lang="pt-BR" sz="2600" dirty="0" smtClean="0"/>
              <a:t>, ..., estima que até o fim do mês de março serão mais de 10 mil processos contra a Samarco. As ações são movidas por pessoas que se sentiram prejudicadas pelo desastre ambiental no </a:t>
            </a:r>
            <a:r>
              <a:rPr lang="pt-BR" sz="2600" dirty="0" smtClean="0">
                <a:hlinkClick r:id="rId6"/>
              </a:rPr>
              <a:t>Rio Doce</a:t>
            </a:r>
            <a:r>
              <a:rPr lang="pt-BR" sz="2600" dirty="0" smtClean="0"/>
              <a:t> após o rompimento da barragem de rejeitos de minério em Mariana.</a:t>
            </a:r>
          </a:p>
        </p:txBody>
      </p:sp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6254" y="0"/>
            <a:ext cx="879763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Garamond" pitchFamily="18" charset="0"/>
              </a:rPr>
              <a:t>Processos contra a Samarco nos Juizados Especiais serão suspensos</a:t>
            </a:r>
          </a:p>
          <a:p>
            <a:pPr indent="1081088" algn="just"/>
            <a:r>
              <a:rPr lang="pt-BR" sz="3400" dirty="0" smtClean="0">
                <a:latin typeface="Garamond" pitchFamily="18" charset="0"/>
              </a:rPr>
              <a:t>Os processos em andamento contra a Samarco Mineração S.A. motivados pela suposta má qualidade da água do Rio Doce serão suspensos para que seja definido se os Juizados Especiais possuem competência para tratar dessas ações.</a:t>
            </a:r>
          </a:p>
          <a:p>
            <a:pPr indent="1081088" algn="just"/>
            <a:r>
              <a:rPr lang="pt-BR" sz="3400" dirty="0" smtClean="0">
                <a:latin typeface="Garamond" pitchFamily="18" charset="0"/>
              </a:rPr>
              <a:t>Muitas ações pedindo  indenização ou a realização de outras obrigações foram ajuizadas nos Juizados Especiais de Governador Valadares e de outras comarcas cujo abastecimento de água foi afetado pelo rompimento da Barragem de Fundão, em Mariana/MG.</a:t>
            </a:r>
          </a:p>
        </p:txBody>
      </p:sp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2005013"/>
            <a:ext cx="6210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37309"/>
            <a:ext cx="9134475" cy="55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108" y="166255"/>
            <a:ext cx="8783781" cy="6511636"/>
          </a:xfrm>
        </p:spPr>
        <p:txBody>
          <a:bodyPr>
            <a:normAutofit/>
          </a:bodyPr>
          <a:lstStyle/>
          <a:p>
            <a:pPr marL="0" indent="720725">
              <a:buFont typeface="Wingdings" pitchFamily="2" charset="2"/>
              <a:buChar char="ü"/>
            </a:pPr>
            <a:r>
              <a:rPr lang="pt-BR" sz="4800" b="1" dirty="0" smtClean="0">
                <a:latin typeface="Garamond" pitchFamily="18" charset="0"/>
              </a:rPr>
              <a:t>18 </a:t>
            </a:r>
            <a:r>
              <a:rPr lang="pt-BR" sz="4000" b="1" dirty="0" smtClean="0">
                <a:latin typeface="Garamond" pitchFamily="18" charset="0"/>
              </a:rPr>
              <a:t>pessoas identificadas como vítimas da tragédia</a:t>
            </a:r>
          </a:p>
          <a:p>
            <a:pPr marL="0" indent="720725">
              <a:buFont typeface="Wingdings" pitchFamily="2" charset="2"/>
              <a:buChar char="ü"/>
            </a:pPr>
            <a:r>
              <a:rPr lang="pt-BR" sz="4000" b="1" dirty="0" smtClean="0">
                <a:latin typeface="Garamond" pitchFamily="18" charset="0"/>
              </a:rPr>
              <a:t>11 toneladas de peixes mortos</a:t>
            </a:r>
          </a:p>
          <a:p>
            <a:pPr marL="0" indent="720725">
              <a:buFont typeface="Wingdings" pitchFamily="2" charset="2"/>
              <a:buChar char="ü"/>
            </a:pPr>
            <a:r>
              <a:rPr lang="pt-BR" sz="4000" b="1" dirty="0" smtClean="0">
                <a:latin typeface="Garamond" pitchFamily="18" charset="0"/>
              </a:rPr>
              <a:t>82% das edificações de Bento Rodrigues destruídas</a:t>
            </a:r>
          </a:p>
          <a:p>
            <a:pPr marL="0" indent="720725">
              <a:buFont typeface="Wingdings" pitchFamily="2" charset="2"/>
              <a:buChar char="ü"/>
            </a:pPr>
            <a:r>
              <a:rPr lang="pt-BR" sz="4000" b="1" dirty="0" smtClean="0">
                <a:latin typeface="Garamond" pitchFamily="18" charset="0"/>
              </a:rPr>
              <a:t>329 famílias desabrigadas pela lama em Mariana (1.265 desabrigados)</a:t>
            </a:r>
          </a:p>
          <a:p>
            <a:pPr marL="0" indent="720725">
              <a:buFont typeface="Wingdings" pitchFamily="2" charset="2"/>
              <a:buChar char="ü"/>
            </a:pPr>
            <a:r>
              <a:rPr lang="pt-BR" sz="4000" b="1" dirty="0" smtClean="0">
                <a:latin typeface="Garamond" pitchFamily="18" charset="0"/>
              </a:rPr>
              <a:t>35 cidades afetadas pela lama em Minas Gerais, no total. No Espírito Santo, foram 4</a:t>
            </a:r>
          </a:p>
          <a:p>
            <a:endParaRPr lang="pt-BR" sz="4800" dirty="0" smtClean="0"/>
          </a:p>
          <a:p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18" y="124690"/>
            <a:ext cx="8728364" cy="651163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Garamond" pitchFamily="18" charset="0"/>
              </a:rPr>
              <a:t>DANOS ECOLÓGICOS (apuração)</a:t>
            </a:r>
            <a:br>
              <a:rPr lang="pt-BR" sz="3600" b="1" dirty="0" smtClean="0">
                <a:solidFill>
                  <a:srgbClr val="0070C0"/>
                </a:solidFill>
                <a:latin typeface="Garamond" pitchFamily="18" charset="0"/>
              </a:rPr>
            </a:br>
            <a:r>
              <a:rPr lang="pt-BR" sz="3600" dirty="0" smtClean="0">
                <a:latin typeface="Garamond" pitchFamily="18" charset="0"/>
              </a:rPr>
              <a:t>16/03/2017 - </a:t>
            </a:r>
            <a:r>
              <a:rPr lang="pt-BR" sz="3600" b="1" dirty="0" smtClean="0">
                <a:latin typeface="Garamond" pitchFamily="18" charset="0"/>
              </a:rPr>
              <a:t>Justiça </a:t>
            </a:r>
            <a:r>
              <a:rPr lang="pt-BR" sz="3600" b="1" dirty="0" smtClean="0">
                <a:latin typeface="Garamond" pitchFamily="18" charset="0"/>
              </a:rPr>
              <a:t>homologa parte do acordo preliminar entre MPF, Vale, Samarco e BHP sobre desastre em MG</a:t>
            </a:r>
            <a:br>
              <a:rPr lang="pt-BR" sz="3600" b="1" dirty="0" smtClean="0">
                <a:latin typeface="Garamond" pitchFamily="18" charset="0"/>
              </a:rPr>
            </a:br>
            <a:r>
              <a:rPr lang="pt-BR" sz="3600" dirty="0" smtClean="0">
                <a:latin typeface="Garamond" pitchFamily="18" charset="0"/>
              </a:rPr>
              <a:t>R$ 2,2 bilhões como garantia para cumprimento das obrigações de </a:t>
            </a:r>
            <a:r>
              <a:rPr lang="pt-BR" sz="3600" b="1" dirty="0" smtClean="0">
                <a:latin typeface="Garamond" pitchFamily="18" charset="0"/>
              </a:rPr>
              <a:t>custeio das análises</a:t>
            </a:r>
            <a:r>
              <a:rPr lang="pt-BR" sz="3600" dirty="0" smtClean="0">
                <a:latin typeface="Garamond" pitchFamily="18" charset="0"/>
              </a:rPr>
              <a:t> e financiamento dos programas de reparação ao meio ambiente e aos moradores atingidos. Desta quantia, R$ 100 milhões serão em aplicações financeiras, </a:t>
            </a:r>
            <a:r>
              <a:rPr lang="pt-BR" sz="3600" b="1" dirty="0" smtClean="0">
                <a:latin typeface="Garamond" pitchFamily="18" charset="0"/>
              </a:rPr>
              <a:t>R$ 1,3 bilhão em seguro garantia</a:t>
            </a:r>
            <a:r>
              <a:rPr lang="pt-BR" sz="3600" dirty="0" smtClean="0">
                <a:latin typeface="Garamond" pitchFamily="18" charset="0"/>
              </a:rPr>
              <a:t> e R$ 800 milhões em ativos da Samarco.</a:t>
            </a:r>
            <a:endParaRPr lang="pt-BR" sz="3600" b="1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444874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latin typeface="Garamond" pitchFamily="18" charset="0"/>
              </a:rPr>
              <a:t>Marco de definição do dano ecológico (!?)</a:t>
            </a:r>
            <a:endParaRPr lang="pt-BR" sz="5400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963" y="365126"/>
            <a:ext cx="8783782" cy="6285056"/>
          </a:xfrm>
        </p:spPr>
        <p:txBody>
          <a:bodyPr>
            <a:noAutofit/>
          </a:bodyPr>
          <a:lstStyle/>
          <a:p>
            <a:pPr algn="just"/>
            <a:r>
              <a:rPr lang="pt-BR" sz="4000" b="1" dirty="0" smtClean="0">
                <a:latin typeface="Garamond" pitchFamily="18" charset="0"/>
              </a:rPr>
              <a:t>Informe oficial do governo brasileiro à ONU omite desastre de </a:t>
            </a:r>
            <a:r>
              <a:rPr lang="pt-BR" sz="4000" b="1" dirty="0" smtClean="0">
                <a:latin typeface="Garamond" pitchFamily="18" charset="0"/>
              </a:rPr>
              <a:t>Mariana</a:t>
            </a:r>
            <a:br>
              <a:rPr lang="pt-BR" sz="4000" b="1" dirty="0" smtClean="0">
                <a:latin typeface="Garamond" pitchFamily="18" charset="0"/>
              </a:rPr>
            </a:br>
            <a:r>
              <a:rPr lang="pt-BR" sz="4000" dirty="0" smtClean="0">
                <a:latin typeface="Garamond" pitchFamily="18" charset="0"/>
              </a:rPr>
              <a:t>O </a:t>
            </a:r>
            <a:r>
              <a:rPr lang="pt-BR" sz="4000" dirty="0" smtClean="0">
                <a:latin typeface="Garamond" pitchFamily="18" charset="0"/>
              </a:rPr>
              <a:t>governo Michel Temer omitiu o desastre ambiental de Mariana do informe oficial que entregou para a Organização das Nações Unidas (ONU) sobre a situação de direitos humanos no País. O relatório servirá de base para uma sabatina do Brasil no Conselho de Direitos Humanos da entidade, onde nesta segunda-feira, </a:t>
            </a:r>
            <a:r>
              <a:rPr lang="pt-BR" sz="4000" dirty="0" smtClean="0">
                <a:latin typeface="Garamond" pitchFamily="18" charset="0"/>
              </a:rPr>
              <a:t>27 (fev/2017), </a:t>
            </a:r>
            <a:r>
              <a:rPr lang="pt-BR" sz="4000" dirty="0" smtClean="0">
                <a:latin typeface="Garamond" pitchFamily="18" charset="0"/>
              </a:rPr>
              <a:t>retomou assento por mais dois anos. </a:t>
            </a:r>
            <a:endParaRPr lang="pt-BR" sz="40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1" y="156754"/>
            <a:ext cx="914400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pt-B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es-ES" sz="5400" dirty="0" smtClean="0">
                <a:latin typeface="Garamond" pitchFamily="18" charset="0"/>
              </a:rPr>
              <a:t>Muchas gracias</a:t>
            </a:r>
            <a:r>
              <a:rPr lang="pt-BR" sz="5400" dirty="0" smtClean="0">
                <a:latin typeface="Garamond" pitchFamily="18" charset="0"/>
              </a:rPr>
              <a:t>!</a:t>
            </a:r>
          </a:p>
          <a:p>
            <a:pPr algn="ctr"/>
            <a:endParaRPr lang="pt-BR" sz="5400" dirty="0" smtClean="0">
              <a:latin typeface="Garamond" pitchFamily="18" charset="0"/>
            </a:endParaRPr>
          </a:p>
          <a:p>
            <a:pPr algn="ctr"/>
            <a:r>
              <a:rPr lang="pt-BR" sz="4600" dirty="0" err="1" smtClean="0">
                <a:latin typeface="Garamond" pitchFamily="18" charset="0"/>
              </a:rPr>
              <a:t>Pery</a:t>
            </a:r>
            <a:r>
              <a:rPr lang="pt-BR" sz="4600" dirty="0" smtClean="0">
                <a:latin typeface="Garamond" pitchFamily="18" charset="0"/>
              </a:rPr>
              <a:t> Saraiva Neto</a:t>
            </a:r>
          </a:p>
          <a:p>
            <a:pPr algn="ctr"/>
            <a:r>
              <a:rPr lang="pt-BR" sz="4600" dirty="0" smtClean="0">
                <a:latin typeface="Garamond" pitchFamily="18" charset="0"/>
              </a:rPr>
              <a:t>AIDA/Brasil</a:t>
            </a:r>
          </a:p>
          <a:p>
            <a:pPr algn="ctr"/>
            <a:endParaRPr lang="pt-BR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pt-BR" sz="3200" dirty="0">
              <a:latin typeface="Garamond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310744" y="6104467"/>
            <a:ext cx="4833256" cy="75353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www.perysaraivaneto.com.br</a:t>
            </a:r>
          </a:p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contato@perysaraivaneto.com.br</a:t>
            </a:r>
          </a:p>
        </p:txBody>
      </p:sp>
    </p:spTree>
    <p:extLst>
      <p:ext uri="{BB962C8B-B14F-4D97-AF65-F5344CB8AC3E}">
        <p14:creationId xmlns:p14="http://schemas.microsoft.com/office/powerpoint/2010/main" xmlns="" val="24865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2770" name="Picture 2" descr="C:\Users\PERY\Desktop\fotos mariana\4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1" name="Picture 7" descr="C:\Users\PERY\Desktop\fotos mariana\1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1746" name="Picture 2" descr="C:\Users\PERY\Desktop\fotos mariana\3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617" y="-6598"/>
            <a:ext cx="5141822" cy="6864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794" name="Picture 2" descr="C:\Users\PERY\Desktop\fotos mariana\5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389"/>
            <a:ext cx="9113520" cy="512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4818" name="Picture 2" descr="C:\Users\PERY\Desktop\fotos mariana\6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383"/>
            <a:ext cx="9167328" cy="5133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776045" y="720251"/>
            <a:ext cx="7244862" cy="1238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Resultado de imagem para rompimento barragem samar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22" name="Picture 2" descr="C:\Users\PERY\Desktop\fotos mariana\2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35" y="0"/>
            <a:ext cx="9172078" cy="5773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2522</TotalTime>
  <Words>659</Words>
  <Application>Microsoft Office PowerPoint</Application>
  <PresentationFormat>Apresentação na tela (4:3)</PresentationFormat>
  <Paragraphs>63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AÇÕES INDIVIDUAIS</vt:lpstr>
      <vt:lpstr>Slide 26</vt:lpstr>
      <vt:lpstr>Slide 27</vt:lpstr>
      <vt:lpstr>Slide 28</vt:lpstr>
      <vt:lpstr>Slide 29</vt:lpstr>
      <vt:lpstr>DANOS ECOLÓGICOS (apuração) 16/03/2017 - Justiça homologa parte do acordo preliminar entre MPF, Vale, Samarco e BHP sobre desastre em MG R$ 2,2 bilhões como garantia para cumprimento das obrigações de custeio das análises e financiamento dos programas de reparação ao meio ambiente e aos moradores atingidos. Desta quantia, R$ 100 milhões serão em aplicações financeiras, R$ 1,3 bilhão em seguro garantia e R$ 800 milhões em ativos da Samarco.</vt:lpstr>
      <vt:lpstr>Marco de definição do dano ecológico (!?)</vt:lpstr>
      <vt:lpstr>Informe oficial do governo brasileiro à ONU omite desastre de Mariana O governo Michel Temer omitiu o desastre ambiental de Mariana do informe oficial que entregou para a Organização das Nações Unidas (ONU) sobre a situação de direitos humanos no País. O relatório servirá de base para uma sabatina do Brasil no Conselho de Direitos Humanos da entidade, onde nesta segunda-feira, 27 (fev/2017), retomou assento por mais dois anos. 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Cristiane</dc:creator>
  <cp:lastModifiedBy>PERY SARAIVA</cp:lastModifiedBy>
  <cp:revision>168</cp:revision>
  <dcterms:created xsi:type="dcterms:W3CDTF">2016-02-18T19:37:29Z</dcterms:created>
  <dcterms:modified xsi:type="dcterms:W3CDTF">2017-05-03T13:59:37Z</dcterms:modified>
</cp:coreProperties>
</file>